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349" r:id="rId3"/>
    <p:sldId id="259" r:id="rId4"/>
    <p:sldId id="421" r:id="rId5"/>
    <p:sldId id="422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2" r:id="rId14"/>
    <p:sldId id="433" r:id="rId15"/>
    <p:sldId id="434" r:id="rId16"/>
    <p:sldId id="435" r:id="rId17"/>
    <p:sldId id="445" r:id="rId18"/>
    <p:sldId id="436" r:id="rId19"/>
    <p:sldId id="437" r:id="rId20"/>
    <p:sldId id="438" r:id="rId21"/>
    <p:sldId id="439" r:id="rId22"/>
    <p:sldId id="440" r:id="rId23"/>
    <p:sldId id="423" r:id="rId24"/>
    <p:sldId id="441" r:id="rId25"/>
    <p:sldId id="442" r:id="rId26"/>
    <p:sldId id="443" r:id="rId27"/>
    <p:sldId id="444" r:id="rId28"/>
    <p:sldId id="420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3AEF0D3-3858-4E7C-A8D3-B97D9E8880FE}">
          <p14:sldIdLst>
            <p14:sldId id="257"/>
            <p14:sldId id="349"/>
            <p14:sldId id="259"/>
            <p14:sldId id="421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2"/>
            <p14:sldId id="433"/>
            <p14:sldId id="434"/>
            <p14:sldId id="435"/>
            <p14:sldId id="445"/>
            <p14:sldId id="436"/>
            <p14:sldId id="437"/>
            <p14:sldId id="438"/>
            <p14:sldId id="439"/>
            <p14:sldId id="440"/>
            <p14:sldId id="423"/>
            <p14:sldId id="441"/>
            <p14:sldId id="442"/>
            <p14:sldId id="443"/>
            <p14:sldId id="444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1A6"/>
    <a:srgbClr val="FFFFFF"/>
    <a:srgbClr val="0068E3"/>
    <a:srgbClr val="5E2FE3"/>
    <a:srgbClr val="D6FDD1"/>
    <a:srgbClr val="752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46" autoAdjust="0"/>
    <p:restoredTop sz="86483" autoAdjust="0"/>
  </p:normalViewPr>
  <p:slideViewPr>
    <p:cSldViewPr snapToGrid="0" showGuides="1">
      <p:cViewPr>
        <p:scale>
          <a:sx n="100" d="100"/>
          <a:sy n="100" d="100"/>
        </p:scale>
        <p:origin x="128" y="2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17A91D-8102-61DC-5128-C0B286810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52C8CF-B01E-11EE-A0DF-ABAA3B789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EEC52-B174-4E6F-82C9-1BF56EE34ADA}" type="datetime1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1FDFC8-1732-ED67-ACB1-E3CB20992A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C272D-962D-FE9B-EFA3-535945CABF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7B64E-0D88-421E-BC55-BFFDB6951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5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6BED-6B57-46BF-AFFA-3C03064ABEA8}" type="datetime1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49051" y="1403974"/>
            <a:ext cx="6551850" cy="246879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17099" y="60349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6048153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135521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392877" y="491163"/>
            <a:ext cx="11406244" cy="5875674"/>
          </a:xfrm>
          <a:prstGeom prst="roundRect">
            <a:avLst>
              <a:gd name="adj" fmla="val 1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1500188"/>
            <a:ext cx="2836800" cy="9144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3" name="Group 12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Freeform: Shape 14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61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2762340"/>
            <a:ext cx="4495800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1" y="3358969"/>
            <a:ext cx="4495800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675649" y="6478583"/>
            <a:ext cx="437019" cy="274320"/>
          </a:xfrm>
        </p:spPr>
        <p:txBody>
          <a:bodyPr/>
          <a:lstStyle>
            <a:lvl1pPr>
              <a:defRPr>
                <a:solidFill>
                  <a:srgbClr val="0851A6"/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033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01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879600"/>
            <a:ext cx="5332133" cy="194434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20230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7337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31600" y="6409690"/>
            <a:ext cx="43701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video" Target="../media/media1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4.xml"/><Relationship Id="rId5" Type="http://schemas.openxmlformats.org/officeDocument/2006/relationships/video" Target="../media/media2.mp4"/><Relationship Id="rId4" Type="http://schemas.microsoft.com/office/2007/relationships/media" Target="../media/media2.mp4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12720" y="2513435"/>
            <a:ext cx="9166559" cy="800314"/>
          </a:xfrm>
        </p:spPr>
        <p:txBody>
          <a:bodyPr wrap="square">
            <a:noAutofit/>
          </a:bodyPr>
          <a:lstStyle/>
          <a:p>
            <a:pPr algn="ctr"/>
            <a:r>
              <a:rPr lang="zh-CN" altLang="en-US" sz="4000" spc="200" dirty="0">
                <a:solidFill>
                  <a:srgbClr val="0851A6"/>
                </a:solidFill>
                <a:latin typeface="+mj-ea"/>
                <a:cs typeface="楷体" panose="02010609060101010101" pitchFamily="49" charset="-122"/>
              </a:rPr>
              <a:t>验证与仿真演示</a:t>
            </a:r>
            <a:endParaRPr lang="zh-CN" altLang="en-US" sz="4000" spc="200" dirty="0">
              <a:solidFill>
                <a:srgbClr val="0851A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209527" y="4115746"/>
            <a:ext cx="2756674" cy="80031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队长：严大粟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队员：严大粟 鲁毅轩 李泊含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040643" y="4110787"/>
            <a:ext cx="2309656" cy="805272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队伍编号：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CICC1651</a:t>
            </a: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队伍名称：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HYDRA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08E82-D816-D5E1-F384-B32E7461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43" y="916853"/>
            <a:ext cx="6110714" cy="15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783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</a:t>
            </a:r>
            <a:r>
              <a:rPr lang="en-US" altLang="zh-CN" sz="2800" dirty="0">
                <a:solidFill>
                  <a:srgbClr val="0851A6"/>
                </a:solidFill>
              </a:rPr>
              <a:t>UVM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624618-D78E-BF88-87FD-8BD228224AA3}"/>
              </a:ext>
            </a:extLst>
          </p:cNvPr>
          <p:cNvSpPr txBox="1"/>
          <p:nvPr/>
        </p:nvSpPr>
        <p:spPr>
          <a:xfrm>
            <a:off x="1781603" y="1264063"/>
            <a:ext cx="7921197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Case 2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90%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的数据包去向同一个端口的同一个优先级队列，剩余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去向随机端口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1600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包（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8Mbits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全部对拍成功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2EA644-FD82-BB5F-BC23-4FA8289AC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427" y="2596797"/>
            <a:ext cx="6944621" cy="364371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592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B2411C5-E994-1030-B050-130C7123F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50" y="2596797"/>
            <a:ext cx="6794373" cy="36245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</a:t>
            </a:r>
            <a:r>
              <a:rPr lang="en-US" altLang="zh-CN" sz="2800" dirty="0">
                <a:solidFill>
                  <a:srgbClr val="0851A6"/>
                </a:solidFill>
              </a:rPr>
              <a:t>UVM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624618-D78E-BF88-87FD-8BD228224AA3}"/>
              </a:ext>
            </a:extLst>
          </p:cNvPr>
          <p:cNvSpPr txBox="1"/>
          <p:nvPr/>
        </p:nvSpPr>
        <p:spPr>
          <a:xfrm>
            <a:off x="1781603" y="1264063"/>
            <a:ext cx="7921197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Case 3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50%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的数据包去向一个端口，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50%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的数据包去向另一个端口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1600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包（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8Mbits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全部对拍成功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9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919F647-5291-ED49-F0D5-AD746BB6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70" y="2965883"/>
            <a:ext cx="5989833" cy="35126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</a:t>
            </a:r>
            <a:r>
              <a:rPr lang="en-US" altLang="zh-CN" sz="2800" dirty="0">
                <a:solidFill>
                  <a:srgbClr val="0851A6"/>
                </a:solidFill>
              </a:rPr>
              <a:t>UVM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624618-D78E-BF88-87FD-8BD228224AA3}"/>
              </a:ext>
            </a:extLst>
          </p:cNvPr>
          <p:cNvSpPr txBox="1"/>
          <p:nvPr/>
        </p:nvSpPr>
        <p:spPr>
          <a:xfrm>
            <a:off x="1781603" y="1264063"/>
            <a:ext cx="7921197" cy="190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Case 4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45%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的数据包去向一个端口，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45%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的数据包去向另一个端口，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的数据包去向随机端口，较为激进的匹配阈值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1600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包（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8Mbits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全部对拍成功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435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行为级仿真：仪表盘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624618-D78E-BF88-87FD-8BD228224AA3}"/>
              </a:ext>
            </a:extLst>
          </p:cNvPr>
          <p:cNvSpPr txBox="1"/>
          <p:nvPr/>
        </p:nvSpPr>
        <p:spPr>
          <a:xfrm>
            <a:off x="1781603" y="1264063"/>
            <a:ext cx="3196797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编写特殊的</a:t>
            </a:r>
            <a:r>
              <a:rPr lang="en-US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TB</a:t>
            </a: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sz="1600" b="1" kern="100" dirty="0">
              <a:solidFill>
                <a:srgbClr val="0851A6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统计模块运行时的重要数据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验证项目算法、策略的有效性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更严谨地测量带宽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DDAD4A-0330-CD78-6574-7986D29C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390" y="1514451"/>
            <a:ext cx="6051929" cy="45668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D5393E-2C3B-38DC-231B-665E7311C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593" y="3150568"/>
            <a:ext cx="4293509" cy="33658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80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行为级仿真：仪表盘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296F63-CD1E-B2FB-F7FF-E8E111AEA056}"/>
              </a:ext>
            </a:extLst>
          </p:cNvPr>
          <p:cNvSpPr txBox="1"/>
          <p:nvPr/>
        </p:nvSpPr>
        <p:spPr>
          <a:xfrm>
            <a:off x="1781603" y="1264063"/>
            <a:ext cx="7921197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Case I 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平衡情况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端口同时无间隔突发传输随机长度数据包至随机端口随机队列，无间隔读取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数据包量：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端口每端口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数据包（约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8Mbits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8844B541-824A-514C-45CB-55479F9FA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21887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39BAA898-B552-9F3B-659F-0F2CB154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8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645075F-9BB3-AEA3-985C-CE957970C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619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1273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行为级仿真：仪表盘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8844B541-824A-514C-45CB-55479F9FA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21887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39BAA898-B552-9F3B-659F-0F2CB154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8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645075F-9BB3-AEA3-985C-CE957970C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619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Case I 动态数据可视化 各端口速率">
            <a:hlinkClick r:id="" action="ppaction://media"/>
            <a:extLst>
              <a:ext uri="{FF2B5EF4-FFF2-40B4-BE49-F238E27FC236}">
                <a16:creationId xmlns:a16="http://schemas.microsoft.com/office/drawing/2014/main" id="{CBB13100-3080-58FE-3C35-AE7D098900D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47665" y="1491937"/>
            <a:ext cx="5202745" cy="4417424"/>
          </a:xfrm>
          <a:prstGeom prst="rect">
            <a:avLst/>
          </a:prstGeom>
        </p:spPr>
      </p:pic>
      <p:pic>
        <p:nvPicPr>
          <p:cNvPr id="10" name="Case I 动态数据可视化 总速率">
            <a:hlinkClick r:id="" action="ppaction://media"/>
            <a:extLst>
              <a:ext uri="{FF2B5EF4-FFF2-40B4-BE49-F238E27FC236}">
                <a16:creationId xmlns:a16="http://schemas.microsoft.com/office/drawing/2014/main" id="{1F8F4039-6DD6-8AAE-FE71-35021E6345A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50410" y="1491938"/>
            <a:ext cx="5202745" cy="4235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728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行为级仿真：仪表盘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8844B541-824A-514C-45CB-55479F9FA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21887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39BAA898-B552-9F3B-659F-0F2CB154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8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645075F-9BB3-AEA3-985C-CE957970C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619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Case I 动态数据可视化 读出延迟">
            <a:hlinkClick r:id="" action="ppaction://media"/>
            <a:extLst>
              <a:ext uri="{FF2B5EF4-FFF2-40B4-BE49-F238E27FC236}">
                <a16:creationId xmlns:a16="http://schemas.microsoft.com/office/drawing/2014/main" id="{D973623F-4BD0-A5A8-50A7-DAC9FB0F2CD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14793" y="1096854"/>
            <a:ext cx="6362413" cy="54020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59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行为级仿真：仪表盘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2F7F0CA7-D451-55C1-922C-7A2F87215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769" y="2800599"/>
            <a:ext cx="3928533" cy="178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写入速率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最高总速率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59.373 Gbps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最低总速率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56.098 Gbps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平均总速率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57.736 Gbps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Box 12">
            <a:extLst>
              <a:ext uri="{FF2B5EF4-FFF2-40B4-BE49-F238E27FC236}">
                <a16:creationId xmlns:a16="http://schemas.microsoft.com/office/drawing/2014/main" id="{6EACA655-AE1F-DD08-6F07-A9EF64A84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9631" y="2800606"/>
            <a:ext cx="3547534" cy="1782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1" i="0" u="none" strike="noStrike" cap="none" normalizeH="0" baseline="0">
                <a:ln>
                  <a:noFill/>
                </a:ln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读出速率</a:t>
            </a:r>
          </a:p>
          <a:p>
            <a:r>
              <a:rPr lang="zh-CN" altLang="zh-CN" b="0" dirty="0"/>
              <a:t>最高总速率</a:t>
            </a:r>
            <a:r>
              <a:rPr lang="en-US" altLang="zh-CN" b="0" dirty="0"/>
              <a:t>53.639 Gbps</a:t>
            </a:r>
          </a:p>
          <a:p>
            <a:r>
              <a:rPr lang="zh-CN" altLang="en-US" b="0" dirty="0"/>
              <a:t>最低总速率</a:t>
            </a:r>
            <a:r>
              <a:rPr lang="en-US" altLang="zh-CN" b="0" dirty="0"/>
              <a:t>40.675 Gbps</a:t>
            </a:r>
          </a:p>
          <a:p>
            <a:r>
              <a:rPr lang="zh-CN" altLang="en-US" b="0" dirty="0"/>
              <a:t>平均总速率</a:t>
            </a:r>
            <a:r>
              <a:rPr lang="en-US" altLang="zh-CN" dirty="0"/>
              <a:t>48.112 Gbps</a:t>
            </a:r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EBD56413-423D-769F-C385-2D9442016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926" y="2800598"/>
            <a:ext cx="4123267" cy="162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1" i="0" u="none" strike="noStrike" cap="none" normalizeH="0" baseline="0">
                <a:ln>
                  <a:noFill/>
                </a:ln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读出响应延迟</a:t>
            </a:r>
          </a:p>
          <a:p>
            <a:r>
              <a:rPr lang="zh-CN" altLang="zh-CN" b="0" dirty="0"/>
              <a:t>最大延迟</a:t>
            </a:r>
            <a:r>
              <a:rPr lang="en-US" altLang="zh-CN" b="0" dirty="0"/>
              <a:t>144ns</a:t>
            </a:r>
          </a:p>
          <a:p>
            <a:r>
              <a:rPr lang="zh-CN" altLang="en-US" b="0" dirty="0"/>
              <a:t>平均延迟</a:t>
            </a:r>
            <a:r>
              <a:rPr lang="en-US" altLang="zh-CN" dirty="0"/>
              <a:t>53.2ns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8844B541-824A-514C-45CB-55479F9FA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21887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39BAA898-B552-9F3B-659F-0F2CB154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8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645075F-9BB3-AEA3-985C-CE957970C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619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60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行为级仿真：仪表盘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18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8844B541-824A-514C-45CB-55479F9FA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21887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39BAA898-B552-9F3B-659F-0F2CB154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38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645075F-9BB3-AEA3-985C-CE957970C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619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E3643D-18F6-B159-4216-F1C871FED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014" y="1018247"/>
            <a:ext cx="9266555" cy="555926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3845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行为级仿真：仪表盘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296F63-CD1E-B2FB-F7FF-E8E111AEA056}"/>
              </a:ext>
            </a:extLst>
          </p:cNvPr>
          <p:cNvSpPr txBox="1"/>
          <p:nvPr/>
        </p:nvSpPr>
        <p:spPr>
          <a:xfrm>
            <a:off x="1786151" y="885575"/>
            <a:ext cx="8619697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Case II 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不平衡情况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端口同时无间隔突发传输随机长度数据包至指定端口随机队列，并无间隔读取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66900" indent="266700" algn="just">
              <a:lnSpc>
                <a:spcPct val="150000"/>
              </a:lnSpc>
            </a:pP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50%-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固定端口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50%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随机端口）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8844B541-824A-514C-45CB-55479F9FA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21887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645075F-9BB3-AEA3-985C-CE957970C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619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C25F93-F486-646C-36CD-E716DC19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64" y="2170054"/>
            <a:ext cx="7856855" cy="454044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85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232FD41C-2EAE-EF04-B7E1-2173F8F1C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34" y="1589164"/>
            <a:ext cx="5022389" cy="3060493"/>
          </a:xfrm>
        </p:spPr>
        <p:txBody>
          <a:bodyPr>
            <a:normAutofit/>
          </a:bodyPr>
          <a:lstStyle/>
          <a:p>
            <a:pPr lvl="0">
              <a:lnSpc>
                <a:spcPct val="180000"/>
              </a:lnSpc>
            </a:pPr>
            <a:r>
              <a:rPr lang="en-US" altLang="zh-CN" sz="2700" dirty="0">
                <a:solidFill>
                  <a:srgbClr val="0851A6"/>
                </a:solidFill>
              </a:rPr>
              <a:t>1.  </a:t>
            </a:r>
            <a:r>
              <a:rPr lang="zh-CN" altLang="en-US" sz="2700" dirty="0">
                <a:solidFill>
                  <a:srgbClr val="0851A6"/>
                </a:solidFill>
              </a:rPr>
              <a:t>性能分析</a:t>
            </a:r>
            <a:br>
              <a:rPr lang="en-US" altLang="zh-CN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2.  </a:t>
            </a:r>
            <a:r>
              <a:rPr lang="zh-CN" altLang="en-US" sz="2700" dirty="0">
                <a:solidFill>
                  <a:srgbClr val="0851A6"/>
                </a:solidFill>
              </a:rPr>
              <a:t>验证框架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3.  </a:t>
            </a:r>
            <a:r>
              <a:rPr lang="zh-CN" altLang="en-US" sz="2700" dirty="0">
                <a:solidFill>
                  <a:srgbClr val="0851A6"/>
                </a:solidFill>
              </a:rPr>
              <a:t>行为级仿真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4.  </a:t>
            </a:r>
            <a:r>
              <a:rPr lang="zh-CN" altLang="en-US" sz="2700" dirty="0">
                <a:solidFill>
                  <a:srgbClr val="0851A6"/>
                </a:solidFill>
              </a:rPr>
              <a:t>硬件实现仿真</a:t>
            </a: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E9C1BDE3-E7CB-46BF-2724-790D1AF8022C}"/>
              </a:ext>
            </a:extLst>
          </p:cNvPr>
          <p:cNvSpPr/>
          <p:nvPr/>
        </p:nvSpPr>
        <p:spPr>
          <a:xfrm>
            <a:off x="1107753" y="2115614"/>
            <a:ext cx="2196700" cy="2261201"/>
          </a:xfrm>
          <a:prstGeom prst="flowChartConnector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26EF0A-EC32-B638-35F1-46D3595AAC6B}"/>
              </a:ext>
            </a:extLst>
          </p:cNvPr>
          <p:cNvSpPr txBox="1"/>
          <p:nvPr/>
        </p:nvSpPr>
        <p:spPr>
          <a:xfrm>
            <a:off x="1530540" y="2892271"/>
            <a:ext cx="135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9383D-4018-2333-6A4A-635BD82C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690" y="-6124"/>
            <a:ext cx="3296317" cy="8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470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行为级仿真：仪表盘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296F63-CD1E-B2FB-F7FF-E8E111AEA056}"/>
              </a:ext>
            </a:extLst>
          </p:cNvPr>
          <p:cNvSpPr txBox="1"/>
          <p:nvPr/>
        </p:nvSpPr>
        <p:spPr>
          <a:xfrm>
            <a:off x="1786151" y="885575"/>
            <a:ext cx="8619697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Case III 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不平衡情况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端口同时无间隔突发传输随机长度数据包至指定端口随机队列，并无间隔读取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66900" indent="266700" algn="just">
              <a:lnSpc>
                <a:spcPct val="150000"/>
              </a:lnSpc>
            </a:pP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75%-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固定端口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25%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随机端口）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8844B541-824A-514C-45CB-55479F9FA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21887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645075F-9BB3-AEA3-985C-CE957970C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619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2D366E-6375-199F-4558-3EAEF4E86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42" y="2037641"/>
            <a:ext cx="7825991" cy="480526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089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行为级仿真：仪表盘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296F63-CD1E-B2FB-F7FF-E8E111AEA056}"/>
              </a:ext>
            </a:extLst>
          </p:cNvPr>
          <p:cNvSpPr txBox="1"/>
          <p:nvPr/>
        </p:nvSpPr>
        <p:spPr>
          <a:xfrm>
            <a:off x="1786151" y="885575"/>
            <a:ext cx="8619697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Case IV 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不平衡情况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端口同时无间隔突发传输随机长度数据包至指定端口随机队列，并无间隔读取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600200" indent="266700" algn="just">
              <a:lnSpc>
                <a:spcPct val="150000"/>
              </a:lnSpc>
            </a:pP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37.5%-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  37.5%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  25%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随机端口）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8844B541-824A-514C-45CB-55479F9FA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21887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645075F-9BB3-AEA3-985C-CE957970C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619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F1194A-C998-C3EB-3EFF-33CE6595C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056" y="2158181"/>
            <a:ext cx="7768471" cy="456418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3587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行为级仿真：实际应用模拟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296F63-CD1E-B2FB-F7FF-E8E111AEA056}"/>
              </a:ext>
            </a:extLst>
          </p:cNvPr>
          <p:cNvSpPr txBox="1"/>
          <p:nvPr/>
        </p:nvSpPr>
        <p:spPr>
          <a:xfrm>
            <a:off x="1786151" y="1402401"/>
            <a:ext cx="8619697" cy="227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传输音频文件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读取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.mp3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文件并转换成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进制数据流，拆解成多个数据包保存至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input.txt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TB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读取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input.txt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模块的写入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一段时间后读出所有数据包，将输出保存至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output.txt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output.txt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中的数据包重新整合成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mp3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可以正常播放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8844B541-824A-514C-45CB-55479F9FA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218871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645075F-9BB3-AEA3-985C-CE957970C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4600" y="619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54416E-746C-29AB-698C-8064ABDF6707}"/>
              </a:ext>
            </a:extLst>
          </p:cNvPr>
          <p:cNvSpPr txBox="1"/>
          <p:nvPr/>
        </p:nvSpPr>
        <p:spPr>
          <a:xfrm>
            <a:off x="1786151" y="3832077"/>
            <a:ext cx="8619697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验证内容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有实际应用价值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传输数据能有效保序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不会出现丢包、错包等错误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73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03500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硬件实现仿真：</a:t>
            </a:r>
            <a:r>
              <a:rPr lang="en-US" altLang="zh-CN" sz="2800" dirty="0" err="1">
                <a:solidFill>
                  <a:srgbClr val="0851A6"/>
                </a:solidFill>
              </a:rPr>
              <a:t>Vivado</a:t>
            </a:r>
            <a:r>
              <a:rPr lang="zh-CN" altLang="en-US" sz="2800" dirty="0">
                <a:solidFill>
                  <a:srgbClr val="0851A6"/>
                </a:solidFill>
              </a:rPr>
              <a:t>项目环境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行为级仿真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039C76-60D1-6993-3624-8A992383F6A4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硬件实现仿真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B7C8B6-558B-7F50-8AF9-3B21B9F1A53B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27C122-2024-1251-C89A-9679CDA4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19" y="1882157"/>
            <a:ext cx="9011145" cy="336643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7360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硬件实现仿真：</a:t>
            </a:r>
            <a:r>
              <a:rPr lang="en-US" altLang="zh-CN" sz="2800" dirty="0">
                <a:solidFill>
                  <a:srgbClr val="0851A6"/>
                </a:solidFill>
              </a:rPr>
              <a:t>RTL</a:t>
            </a:r>
            <a:r>
              <a:rPr lang="zh-CN" altLang="en-US" sz="2800" dirty="0">
                <a:solidFill>
                  <a:srgbClr val="0851A6"/>
                </a:solidFill>
              </a:rPr>
              <a:t>级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行为级仿真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039C76-60D1-6993-3624-8A992383F6A4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硬件实现仿真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B7C8B6-558B-7F50-8AF9-3B21B9F1A53B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5FC482-C186-493C-8678-D7C25679C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344" y="1117598"/>
            <a:ext cx="8388449" cy="485471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253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08580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硬件实现仿真：综合布线级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行为级仿真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039C76-60D1-6993-3624-8A992383F6A4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硬件实现仿真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B7C8B6-558B-7F50-8AF9-3B21B9F1A53B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D5A9EF-8CB5-01CB-8DAA-311252710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045" y="1073298"/>
            <a:ext cx="9492644" cy="54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601ED30-2190-69E1-AF7A-5396D927F6EA}"/>
              </a:ext>
            </a:extLst>
          </p:cNvPr>
          <p:cNvSpPr txBox="1"/>
          <p:nvPr/>
        </p:nvSpPr>
        <p:spPr>
          <a:xfrm>
            <a:off x="3530968" y="1618445"/>
            <a:ext cx="6444881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Synthesis 0 error(s), 0 critical warning(s), 0 warning(s).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5074CEF-CAE8-0C20-62DD-35C4AA020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894" y="2325338"/>
            <a:ext cx="6817883" cy="407546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0648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08580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硬件实现仿真：综合布线级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行为级仿真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039C76-60D1-6993-3624-8A992383F6A4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硬件实现仿真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B7C8B6-558B-7F50-8AF9-3B21B9F1A53B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910555-FA9E-146C-3C16-ACACE45A7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44" y="1105333"/>
            <a:ext cx="6199505" cy="54172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9891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08580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硬件实现仿真：综合布线级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行为级仿真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039C76-60D1-6993-3624-8A992383F6A4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硬件实现仿真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B7C8B6-558B-7F50-8AF9-3B21B9F1A53B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D04B03-CB32-B9E9-1DC9-0E12B4C905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0"/>
          <a:stretch/>
        </p:blipFill>
        <p:spPr bwMode="auto">
          <a:xfrm>
            <a:off x="1725317" y="1003315"/>
            <a:ext cx="5032825" cy="201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93A848-2890-B91B-0EDF-20AE575B4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92" y="3460955"/>
            <a:ext cx="5032825" cy="282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521A2A-5A2F-5B87-5CF7-E3623F95A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442" y="2082781"/>
            <a:ext cx="5020750" cy="322112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9997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12720" y="2513435"/>
            <a:ext cx="9166559" cy="800314"/>
          </a:xfrm>
        </p:spPr>
        <p:txBody>
          <a:bodyPr wrap="square">
            <a:noAutofit/>
          </a:bodyPr>
          <a:lstStyle/>
          <a:p>
            <a:pPr algn="ctr"/>
            <a:r>
              <a:rPr lang="zh-CN" altLang="en-US" sz="4000" spc="200" dirty="0">
                <a:solidFill>
                  <a:srgbClr val="0851A6"/>
                </a:solidFill>
                <a:latin typeface="+mj-ea"/>
              </a:rPr>
              <a:t>恳请各位评委批评指正</a:t>
            </a:r>
            <a:endParaRPr lang="zh-CN" altLang="en-US" sz="4000" spc="200" dirty="0">
              <a:solidFill>
                <a:srgbClr val="0851A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209527" y="4115746"/>
            <a:ext cx="2756674" cy="80031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队长：严大粟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队员：严大粟 鲁毅轩 李泊含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040643" y="4110787"/>
            <a:ext cx="2309656" cy="805272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队伍编号：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CICC1651</a:t>
            </a: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队伍名称：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HYDRA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08E82-D816-D5E1-F384-B32E7461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43" y="916853"/>
            <a:ext cx="6110714" cy="15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837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性能分析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行为级仿真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4DF70B8-7F4D-B579-DBF9-AEFA831566F1}"/>
                  </a:ext>
                </a:extLst>
              </p:cNvPr>
              <p:cNvSpPr txBox="1"/>
              <p:nvPr/>
            </p:nvSpPr>
            <p:spPr>
              <a:xfrm>
                <a:off x="1781603" y="1264063"/>
                <a:ext cx="7730697" cy="5085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zh-CN" sz="1600" b="1" kern="100" dirty="0">
                    <a:solidFill>
                      <a:srgbClr val="0851A6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时钟频率</a:t>
                </a:r>
                <a:r>
                  <a:rPr lang="zh-CN" altLang="en-US" sz="1600" b="1" kern="100" dirty="0">
                    <a:solidFill>
                      <a:srgbClr val="0851A6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250MHz</a:t>
                </a:r>
                <a:endParaRPr lang="zh-CN" altLang="zh-CN" sz="16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zh-CN" sz="1600" b="1" kern="100" dirty="0">
                    <a:solidFill>
                      <a:srgbClr val="0851A6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端口数量</a:t>
                </a:r>
                <a:r>
                  <a:rPr lang="zh-CN" altLang="en-US" sz="1600" b="1" kern="100" dirty="0">
                    <a:solidFill>
                      <a:srgbClr val="0851A6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16</a:t>
                </a:r>
                <a:endParaRPr lang="zh-CN" altLang="zh-CN" sz="16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1600" b="1" kern="100" dirty="0">
                    <a:solidFill>
                      <a:srgbClr val="0851A6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SRAM</a:t>
                </a:r>
                <a:r>
                  <a:rPr lang="zh-CN" altLang="en-US" sz="1600" b="1" kern="100" dirty="0">
                    <a:solidFill>
                      <a:srgbClr val="0851A6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位宽</a:t>
                </a:r>
                <a:r>
                  <a:rPr lang="zh-CN" altLang="en-US" sz="1600" b="1" kern="100" dirty="0">
                    <a:solidFill>
                      <a:srgbClr val="0851A6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16</a:t>
                </a:r>
                <a:endParaRPr lang="zh-CN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b="1" kern="100" dirty="0">
                    <a:solidFill>
                      <a:srgbClr val="0851A6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数据包长度</a:t>
                </a:r>
                <a:r>
                  <a:rPr lang="zh-CN" altLang="en-US" sz="1600" b="1" kern="100" dirty="0">
                    <a:solidFill>
                      <a:srgbClr val="0851A6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32~512</a:t>
                </a:r>
                <a:r>
                  <a:rPr lang="zh-CN" altLang="en-US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半字（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64~1024</a:t>
                </a:r>
                <a:r>
                  <a:rPr lang="zh-CN" altLang="en-US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字节）</a:t>
                </a:r>
                <a:endParaRPr lang="en-US" altLang="zh-CN" sz="16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endParaRPr lang="zh-CN" altLang="zh-CN" sz="16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b="1" kern="100" dirty="0">
                    <a:solidFill>
                      <a:srgbClr val="0851A6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写入带宽：</a:t>
                </a:r>
                <a:endParaRPr lang="en-US" altLang="zh-CN" sz="16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b="1" kern="1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最长数据包</a:t>
                </a:r>
                <a:r>
                  <a:rPr lang="zh-CN" altLang="en-US" sz="1600" kern="1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𝑠𝑝𝑒𝑒𝑑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𝑊𝑟𝑖𝑡𝑒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=250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𝑀𝐻𝑧</m:t>
                    </m:r>
                    <m:r>
                      <a:rPr lang="zh-CN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16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𝑏𝑖𝑡𝑠</m:t>
                    </m:r>
                    <m:r>
                      <a:rPr lang="zh-CN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512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514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=3.711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en-US" altLang="zh-CN" sz="1600" kern="1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b="1" kern="10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最短数据包</a:t>
                </a:r>
                <a:r>
                  <a:rPr lang="zh-CN" altLang="en-US" sz="1600" kern="100" dirty="0">
                    <a:solidFill>
                      <a:schemeClr val="tx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𝑠𝑝𝑒𝑒𝑑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𝑊𝑟𝑖𝑡𝑒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=250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𝑀𝐻𝑧</m:t>
                    </m:r>
                    <m:r>
                      <a:rPr lang="zh-CN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16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𝑏𝑖𝑡𝑠</m:t>
                    </m:r>
                    <m:r>
                      <a:rPr lang="zh-CN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32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34</m:t>
                        </m:r>
                      </m:den>
                    </m:f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=3.506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en-US" altLang="zh-CN" sz="1600" kern="1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b="1" kern="1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总计</a:t>
                </a:r>
                <a:r>
                  <a:rPr lang="zh-CN" altLang="en-US" sz="1600" kern="1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kern="1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56.098~59.373Gbps</a:t>
                </a:r>
                <a:endParaRPr lang="zh-CN" altLang="zh-CN" sz="1600" kern="1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b="1" kern="100" dirty="0">
                    <a:solidFill>
                      <a:srgbClr val="0851A6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读出带宽</a:t>
                </a:r>
                <a:r>
                  <a:rPr lang="zh-CN" altLang="en-US" sz="1600" b="1" kern="100" dirty="0">
                    <a:solidFill>
                      <a:srgbClr val="0851A6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600" b="1" kern="100" dirty="0">
                  <a:solidFill>
                    <a:srgbClr val="0851A6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理论值：</a:t>
                </a:r>
                <a:r>
                  <a:rPr lang="en-US" altLang="zh-CN" sz="16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45.413~58.463Gbps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16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测量值：</a:t>
                </a:r>
                <a:r>
                  <a:rPr lang="en-US" altLang="zh-CN" sz="16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40.675~53.639Gbps</a:t>
                </a:r>
                <a:r>
                  <a:rPr lang="zh-CN" altLang="en-US" sz="16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（平均</a:t>
                </a:r>
                <a:r>
                  <a:rPr lang="en-US" altLang="zh-CN" sz="16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48.112Gbps</a:t>
                </a:r>
                <a:r>
                  <a:rPr lang="zh-CN" altLang="en-US" sz="16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zh-CN" altLang="zh-CN" sz="16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p"/>
                </a:pPr>
                <a:endParaRPr lang="zh-CN" altLang="en-US" sz="16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4DF70B8-7F4D-B579-DBF9-AEFA83156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603" y="1264063"/>
                <a:ext cx="7730697" cy="5085944"/>
              </a:xfrm>
              <a:prstGeom prst="rect">
                <a:avLst/>
              </a:prstGeom>
              <a:blipFill>
                <a:blip r:embed="rId4"/>
                <a:stretch>
                  <a:fillRect l="-3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8717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验证框架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行为级仿真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621F27-D477-8EC8-91B0-438987FCAA95}"/>
              </a:ext>
            </a:extLst>
          </p:cNvPr>
          <p:cNvSpPr/>
          <p:nvPr/>
        </p:nvSpPr>
        <p:spPr>
          <a:xfrm>
            <a:off x="-6037" y="284001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1000BC-A21D-9B77-96CA-32F0D5ED6617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47B0AD2-5A90-4932-78E5-34D430FAC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439" y="1052736"/>
            <a:ext cx="7291705" cy="5490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955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</a:t>
            </a:r>
            <a:r>
              <a:rPr lang="en-US" altLang="zh-CN" sz="2800" dirty="0">
                <a:solidFill>
                  <a:srgbClr val="0851A6"/>
                </a:solidFill>
              </a:rPr>
              <a:t>Feature Test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83C3DF-8386-BE71-C124-C19843D3B68E}"/>
              </a:ext>
            </a:extLst>
          </p:cNvPr>
          <p:cNvSpPr txBox="1"/>
          <p:nvPr/>
        </p:nvSpPr>
        <p:spPr>
          <a:xfrm>
            <a:off x="1781604" y="1264063"/>
            <a:ext cx="4094264" cy="33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案例数：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&gt;200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样例数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1000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验证对象：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单个功能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机制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简单读写情况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技术文档中挑选了最重要的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类共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35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个案例，结合详细波形图与文字说明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155CC68-7EED-F755-657A-AA6102B2D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210" y="1189552"/>
            <a:ext cx="5305738" cy="39220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593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行为级仿真：读写压力测试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8B9FA9-5149-36C5-8135-15A86FC45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033" y="1244606"/>
            <a:ext cx="4735379" cy="22931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891665-64A7-C9F7-5FCD-FA2069F7C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570" y="1244606"/>
            <a:ext cx="4622696" cy="22457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5429A66-7978-DD14-9A20-1AE139CCA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034" y="3930129"/>
            <a:ext cx="4735378" cy="230392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33B5D07-BF3C-FA0B-DB8E-86278F143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293" y="3912629"/>
            <a:ext cx="4621973" cy="23214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149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行为级仿真：读写压力测试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F3453D-3F5F-FC0A-DAB7-2EAC8965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098" y="1412233"/>
            <a:ext cx="9460387" cy="4781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5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</a:t>
            </a:r>
            <a:r>
              <a:rPr lang="en-US" altLang="zh-CN" sz="2800" dirty="0">
                <a:solidFill>
                  <a:srgbClr val="0851A6"/>
                </a:solidFill>
              </a:rPr>
              <a:t>UVM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624618-D78E-BF88-87FD-8BD228224AA3}"/>
              </a:ext>
            </a:extLst>
          </p:cNvPr>
          <p:cNvSpPr txBox="1"/>
          <p:nvPr/>
        </p:nvSpPr>
        <p:spPr>
          <a:xfrm>
            <a:off x="1781604" y="1264063"/>
            <a:ext cx="2815796" cy="190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完整的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UVM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验证流程</a:t>
            </a:r>
            <a:endParaRPr lang="zh-CN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案例数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数据量较大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确保系统在长期突发传输情况下的稳定性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74B013-0045-56FB-EDD6-220793595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625" y="1028824"/>
            <a:ext cx="5421978" cy="480035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794E54-7AF4-790D-6A0A-A5440BF5C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614" y="2789926"/>
            <a:ext cx="3607610" cy="32574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180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5941874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行为级仿真：</a:t>
            </a:r>
            <a:r>
              <a:rPr lang="en-US" altLang="zh-CN" sz="2800" dirty="0">
                <a:solidFill>
                  <a:srgbClr val="0851A6"/>
                </a:solidFill>
              </a:rPr>
              <a:t>UVM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验证框架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硬件实现仿真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088044-1951-6784-F2AA-652C4CF9AC1E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行为级仿真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FC149C-7036-9FAC-32DB-A63B42D0C991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性能分析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624618-D78E-BF88-87FD-8BD228224AA3}"/>
              </a:ext>
            </a:extLst>
          </p:cNvPr>
          <p:cNvSpPr txBox="1"/>
          <p:nvPr/>
        </p:nvSpPr>
        <p:spPr>
          <a:xfrm>
            <a:off x="1781603" y="1264063"/>
            <a:ext cx="7921197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Case 1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100%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的数据包去向随机端口的随机优先级队列，较为激进的匹配阈值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1600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包（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8Mbits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全部对拍成功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385431-0DC9-AD97-566B-9C3EC13B5C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"/>
          <a:stretch/>
        </p:blipFill>
        <p:spPr bwMode="auto">
          <a:xfrm>
            <a:off x="3327400" y="2649728"/>
            <a:ext cx="6902834" cy="35378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68605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08_Outline/20240108/images_object_22001_23000/1478900e-b722-4935-856a-7d8990378c02-2.source.default.zh-Hans.jpg"/>
  <p:tag name="OFFICEPLUS.THEME" val="New_Batches_0108_Outline/20240108/images_object_22001_23000/1478900e-b722-4935-856a-7d8990378c02-2.source.default.zh-Hans-2.pptx"/>
  <p:tag name="OFFICEPLUS.OUTLINE" val="932288"/>
  <p:tag name="OFFICEPLUS.OUTLINEEXTERNAL" val="dff0fb31-a50c-6a14-414a-c45d0bdcf28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93C9"/>
      </a:accent1>
      <a:accent2>
        <a:srgbClr val="9C3D00"/>
      </a:accent2>
      <a:accent3>
        <a:srgbClr val="6DC5FF"/>
      </a:accent3>
      <a:accent4>
        <a:srgbClr val="30546E"/>
      </a:accent4>
      <a:accent5>
        <a:srgbClr val="3C564C"/>
      </a:accent5>
      <a:accent6>
        <a:srgbClr val="F96C00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1249</Words>
  <Application>Microsoft Office PowerPoint</Application>
  <PresentationFormat>宽屏</PresentationFormat>
  <Paragraphs>236</Paragraphs>
  <Slides>28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Arial</vt:lpstr>
      <vt:lpstr>Cambria Math</vt:lpstr>
      <vt:lpstr>Wingdings</vt:lpstr>
      <vt:lpstr>Designed by OfficePLUS</vt:lpstr>
      <vt:lpstr>验证与仿真演示</vt:lpstr>
      <vt:lpstr>1.  性能分析 2.  验证框架 3.  行为级仿真 4.  硬件实现仿真</vt:lpstr>
      <vt:lpstr>性能分析</vt:lpstr>
      <vt:lpstr>验证框架</vt:lpstr>
      <vt:lpstr>行为级仿真：Feature Test</vt:lpstr>
      <vt:lpstr>行为级仿真：读写压力测试</vt:lpstr>
      <vt:lpstr>行为级仿真：读写压力测试</vt:lpstr>
      <vt:lpstr>行为级仿真：UVM验证</vt:lpstr>
      <vt:lpstr>行为级仿真：UVM验证</vt:lpstr>
      <vt:lpstr>行为级仿真：UVM验证</vt:lpstr>
      <vt:lpstr>行为级仿真：UVM验证</vt:lpstr>
      <vt:lpstr>行为级仿真：UVM验证</vt:lpstr>
      <vt:lpstr>行为级仿真：仪表盘</vt:lpstr>
      <vt:lpstr>行为级仿真：仪表盘</vt:lpstr>
      <vt:lpstr>行为级仿真：仪表盘</vt:lpstr>
      <vt:lpstr>行为级仿真：仪表盘</vt:lpstr>
      <vt:lpstr>行为级仿真：仪表盘</vt:lpstr>
      <vt:lpstr>行为级仿真：仪表盘</vt:lpstr>
      <vt:lpstr>行为级仿真：仪表盘</vt:lpstr>
      <vt:lpstr>行为级仿真：仪表盘</vt:lpstr>
      <vt:lpstr>行为级仿真：仪表盘</vt:lpstr>
      <vt:lpstr>行为级仿真：实际应用模拟</vt:lpstr>
      <vt:lpstr>硬件实现仿真：Vivado项目环境</vt:lpstr>
      <vt:lpstr>硬件实现仿真：RTL级</vt:lpstr>
      <vt:lpstr>硬件实现仿真：综合布线级</vt:lpstr>
      <vt:lpstr>硬件实现仿真：综合布线级</vt:lpstr>
      <vt:lpstr>硬件实现仿真：综合布线级</vt:lpstr>
      <vt:lpstr>恳请各位评委批评指正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Yan Benjamin</cp:lastModifiedBy>
  <cp:revision>297</cp:revision>
  <cp:lastPrinted>2024-07-25T15:38:01Z</cp:lastPrinted>
  <dcterms:created xsi:type="dcterms:W3CDTF">2023-07-20T03:04:31Z</dcterms:created>
  <dcterms:modified xsi:type="dcterms:W3CDTF">2024-08-18T13:30:58Z</dcterms:modified>
</cp:coreProperties>
</file>